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638811e5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638811e5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53b7551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53b7551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638811e5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638811e5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638811e50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638811e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653b7551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653b7551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9.jp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Yourgen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980900" y="3987325"/>
            <a:ext cx="5741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Um aparelho auditivo confortável, prático e barato</a:t>
            </a:r>
            <a:endParaRPr b="1" sz="20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46" name="Google Shape;146;p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5">
            <a:alphaModFix/>
          </a:blip>
          <a:srcRect b="16140" l="25153" r="24778" t="19192"/>
          <a:stretch/>
        </p:blipFill>
        <p:spPr>
          <a:xfrm>
            <a:off x="2655025" y="987250"/>
            <a:ext cx="3862701" cy="33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554950" y="1255625"/>
            <a:ext cx="26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Similar a earphones.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6603025" y="1541925"/>
            <a:ext cx="26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Case de carregamento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476800" y="2670575"/>
            <a:ext cx="21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 Menor e mais discreto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6517725" y="3070775"/>
            <a:ext cx="21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4. Não acumula umidade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554950" y="4085525"/>
            <a:ext cx="20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 Acumula menos cera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578825" y="4237000"/>
            <a:ext cx="38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Imagem meramente ilustrativa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2076450" y="2308200"/>
            <a:ext cx="49911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3000"/>
              <a:t>Vamos falar de números…</a:t>
            </a:r>
            <a:endParaRPr sz="55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283100" y="977650"/>
            <a:ext cx="7490400" cy="3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pt-BR"/>
              <a:t>Existem aproximadamente </a:t>
            </a:r>
            <a:r>
              <a:rPr lang="pt-BR">
                <a:solidFill>
                  <a:schemeClr val="accent1"/>
                </a:solidFill>
              </a:rPr>
              <a:t>10.000.000 de Surdos</a:t>
            </a:r>
            <a:r>
              <a:rPr lang="pt-BR"/>
              <a:t> no Brasil, </a:t>
            </a:r>
            <a:r>
              <a:rPr lang="pt-BR">
                <a:solidFill>
                  <a:schemeClr val="accent1"/>
                </a:solidFill>
              </a:rPr>
              <a:t>5% da população.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Fonte: IBGE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4533650" y="0"/>
            <a:ext cx="46104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283100" y="754200"/>
            <a:ext cx="86979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</a:rPr>
              <a:t>Estima-se que</a:t>
            </a:r>
            <a:r>
              <a:rPr lang="pt-BR" sz="2300">
                <a:solidFill>
                  <a:schemeClr val="lt1"/>
                </a:solidFill>
              </a:rPr>
              <a:t> </a:t>
            </a:r>
            <a:r>
              <a:rPr lang="pt-BR" sz="3200">
                <a:solidFill>
                  <a:srgbClr val="FFFF00"/>
                </a:solidFill>
              </a:rPr>
              <a:t>1 Bilhão de pessoas</a:t>
            </a:r>
            <a:r>
              <a:rPr lang="pt-BR" sz="3200">
                <a:solidFill>
                  <a:schemeClr val="lt1"/>
                </a:solidFill>
              </a:rPr>
              <a:t> devem desenvolver </a:t>
            </a:r>
            <a:r>
              <a:rPr lang="pt-BR" sz="2200">
                <a:solidFill>
                  <a:srgbClr val="FFFF00"/>
                </a:solidFill>
              </a:rPr>
              <a:t>problemas auditivos</a:t>
            </a:r>
            <a:r>
              <a:rPr lang="pt-BR" sz="2200">
                <a:solidFill>
                  <a:schemeClr val="lt1"/>
                </a:solidFill>
              </a:rPr>
              <a:t> entre seus 12 e 35 anos.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Fonte</a:t>
            </a:r>
            <a:r>
              <a:rPr lang="pt-BR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: OMS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83100" y="491700"/>
            <a:ext cx="8797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/>
              <a:t>Nosso time</a:t>
            </a:r>
            <a:endParaRPr sz="4400"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295" y="1341775"/>
            <a:ext cx="1249026" cy="124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831" y="1341787"/>
            <a:ext cx="1249026" cy="124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145" y="1342063"/>
            <a:ext cx="1249024" cy="124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4861" y="2876391"/>
            <a:ext cx="1249026" cy="124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1057" y="2876412"/>
            <a:ext cx="1249025" cy="12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/>
          <p:nvPr/>
        </p:nvSpPr>
        <p:spPr>
          <a:xfrm>
            <a:off x="2554857" y="4125425"/>
            <a:ext cx="1248900" cy="28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1108945" y="2590500"/>
            <a:ext cx="1248900" cy="28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3996520" y="2590500"/>
            <a:ext cx="1248900" cy="28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5426820" y="4125450"/>
            <a:ext cx="1248900" cy="285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6786145" y="2590500"/>
            <a:ext cx="1248900" cy="28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1090200" y="2561325"/>
            <a:ext cx="12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Arthur Both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2554850" y="4125425"/>
            <a:ext cx="124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 Ferreira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3993013" y="259082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Carolina Ferreira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6786200" y="2561325"/>
            <a:ext cx="12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Felipe Freitas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5431113" y="4125425"/>
            <a:ext cx="124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Henrique Juchem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8">
            <a:alphaModFix/>
          </a:blip>
          <a:srcRect b="14920" l="0" r="4370" t="9493"/>
          <a:stretch/>
        </p:blipFill>
        <p:spPr>
          <a:xfrm>
            <a:off x="2554850" y="2876400"/>
            <a:ext cx="1248899" cy="12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99" name="Google Shape;199;p2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3452700" y="2194950"/>
            <a:ext cx="2238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Obrigado!</a:t>
            </a:r>
            <a:endParaRPr b="1" sz="32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b="0" l="-7618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type="title"/>
          </p:nvPr>
        </p:nvSpPr>
        <p:spPr>
          <a:xfrm>
            <a:off x="187228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quê?</a:t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22716" r="23208" t="0"/>
          <a:stretch/>
        </p:blipFill>
        <p:spPr>
          <a:xfrm>
            <a:off x="0" y="0"/>
            <a:ext cx="4198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accent1"/>
                </a:solidFill>
              </a:rPr>
              <a:t>Este é o Paulo</a:t>
            </a:r>
            <a:r>
              <a:rPr b="1" lang="pt-BR" sz="3000">
                <a:solidFill>
                  <a:schemeClr val="accent1"/>
                </a:solidFill>
              </a:rPr>
              <a:t>.</a:t>
            </a:r>
            <a:r>
              <a:rPr lang="pt-BR" sz="3000">
                <a:solidFill>
                  <a:schemeClr val="accent1"/>
                </a:solidFill>
              </a:rPr>
              <a:t> </a:t>
            </a:r>
            <a:endParaRPr sz="3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Recentemente, ele se mudou do nordeste para uma pequena cidade costeira da Espanha</a:t>
            </a:r>
            <a:r>
              <a:rPr lang="pt-BR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/>
              <a:t>No período de mudanças, foi difícil lidar com a recarga e limpeza do aparelho, visto que não era prático.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135000" y="2847410"/>
            <a:ext cx="2212025" cy="2136715"/>
            <a:chOff x="6803288" y="778738"/>
            <a:chExt cx="2212025" cy="2136715"/>
          </a:xfrm>
        </p:grpSpPr>
        <p:pic>
          <p:nvPicPr>
            <p:cNvPr id="89" name="Google Shape;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88" y="810828"/>
              <a:ext cx="2212025" cy="210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90" name="Google Shape;90;p1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802794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5"/>
            <p:cNvSpPr txBox="1"/>
            <p:nvPr/>
          </p:nvSpPr>
          <p:spPr>
            <a:xfrm>
              <a:off x="6944811" y="1084097"/>
              <a:ext cx="1929000" cy="16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“É difícil…</a:t>
              </a:r>
              <a:endParaRPr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…tenho que me preocupar com caixas, roupas, e ainda se tenho energia para escutar o caminhão de mudanças ou minha mulher pedindo ajuda.“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0" l="33289" r="7454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accent1"/>
                </a:solidFill>
              </a:rPr>
              <a:t>Esta é a Tatiana</a:t>
            </a:r>
            <a:r>
              <a:rPr b="1" lang="pt-BR" sz="3000">
                <a:solidFill>
                  <a:schemeClr val="accent1"/>
                </a:solidFill>
              </a:rPr>
              <a:t>.</a:t>
            </a:r>
            <a:endParaRPr b="1" sz="3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Recentemente, ela conseguiu correr uma meia maratona em 2.5h.</a:t>
            </a:r>
            <a:r>
              <a:rPr lang="pt-BR" sz="1800"/>
              <a:t>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Apesar de ser uma conquista enorme, ela reclama que os aparelhos incomodaram muito durante o trajeto, visto que eram pesados e </a:t>
            </a:r>
            <a:r>
              <a:rPr lang="pt-BR" sz="1800"/>
              <a:t>requerem</a:t>
            </a:r>
            <a:r>
              <a:rPr lang="pt-BR" sz="1800"/>
              <a:t> ajustes o tempo todo.</a:t>
            </a:r>
            <a:endParaRPr sz="1800"/>
          </a:p>
        </p:txBody>
      </p:sp>
      <p:grpSp>
        <p:nvGrpSpPr>
          <p:cNvPr id="98" name="Google Shape;98;p16"/>
          <p:cNvGrpSpPr/>
          <p:nvPr/>
        </p:nvGrpSpPr>
        <p:grpSpPr>
          <a:xfrm>
            <a:off x="6781400" y="3182203"/>
            <a:ext cx="2212050" cy="1818900"/>
            <a:chOff x="6803287" y="1113531"/>
            <a:chExt cx="2212050" cy="1818900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87" y="1136531"/>
              <a:ext cx="2212050" cy="179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00" name="Google Shape;100;p16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11034">
              <a:off x="7370940" y="1130646"/>
              <a:ext cx="1076742" cy="2746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6"/>
            <p:cNvSpPr txBox="1"/>
            <p:nvPr/>
          </p:nvSpPr>
          <p:spPr>
            <a:xfrm>
              <a:off x="6944812" y="1320628"/>
              <a:ext cx="19290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“Uma pena…</a:t>
              </a:r>
              <a:endParaRPr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…nunca tinha me dado conta do </a:t>
              </a: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quanto</a:t>
              </a: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incomoda o peso desses </a:t>
              </a: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aparelhinhos."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39011" r="6911" t="0"/>
          <a:stretch/>
        </p:blipFill>
        <p:spPr>
          <a:xfrm>
            <a:off x="-12" y="0"/>
            <a:ext cx="4198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accent1"/>
                </a:solidFill>
              </a:rPr>
              <a:t>Esta é a Samanta.</a:t>
            </a:r>
            <a:r>
              <a:rPr lang="pt-BR" sz="3000">
                <a:solidFill>
                  <a:schemeClr val="accent1"/>
                </a:solidFill>
              </a:rPr>
              <a:t> </a:t>
            </a:r>
            <a:endParaRPr sz="3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Recentemente, ela teve um filho, e agora percebe o como nem suas orelhas tem um descanso;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/>
              <a:t>Ela adora sair com as amigas, mas nunca consegue estar estilosa.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135000" y="2807001"/>
            <a:ext cx="2212025" cy="2336500"/>
            <a:chOff x="6803288" y="738329"/>
            <a:chExt cx="2212025" cy="2336500"/>
          </a:xfrm>
        </p:grpSpPr>
        <p:pic>
          <p:nvPicPr>
            <p:cNvPr id="109" name="Google Shape;10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88" y="767875"/>
              <a:ext cx="2212025" cy="23069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10" name="Google Shape;110;p1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42605">
              <a:off x="7370752" y="760452"/>
              <a:ext cx="1077096" cy="3524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7"/>
            <p:cNvSpPr txBox="1"/>
            <p:nvPr/>
          </p:nvSpPr>
          <p:spPr>
            <a:xfrm>
              <a:off x="6944798" y="1135085"/>
              <a:ext cx="1929000" cy="18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“Pobre orelha…</a:t>
              </a:r>
              <a:endParaRPr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…é tanta coisa que até cansa, quando você usa óculos e aparelho sua orelha é sobrecarregada de um jeito. Ainda por cima fico parecendo o Dumbo.“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17" name="Google Shape;117;p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Problemas: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18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Conforto</a:t>
            </a:r>
            <a:br>
              <a:rPr lang="pt-BR" sz="12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São muito grandes e pesados.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Praticidade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O sistema de recarga não é otimizado.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700"/>
              </a:spcAft>
              <a:buClr>
                <a:schemeClr val="accent1"/>
              </a:buClr>
              <a:buSzPts val="1200"/>
              <a:buFont typeface="Raleway"/>
              <a:buChar char="➔"/>
            </a:pPr>
            <a:r>
              <a:rPr b="1" lang="pt-BR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Limpeza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Acumula umidade e cera muito fácil.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7286" l="0" r="0" t="72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984750" y="1807800"/>
            <a:ext cx="7174500" cy="1527900"/>
          </a:xfrm>
          <a:prstGeom prst="rect">
            <a:avLst/>
          </a:prstGeom>
          <a:effectLst>
            <a:outerShdw blurRad="71438" rotWithShape="0" algn="bl" dir="7020000" dist="3810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Todos esses problemas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</a:rPr>
              <a:t>1 Solução</a:t>
            </a:r>
            <a:r>
              <a:rPr lang="pt-BR"/>
              <a:t>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37" name="Google Shape;137;p2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Sim!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1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Conforto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Formato ergonômico e material leve.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Praticidade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Carregamento por indução.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Limpeza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Material hidrofóbico.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